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Bodoni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EE93BB-EB84-42D5-9CA6-B80179A585C1}">
  <a:tblStyle styleId="{25EE93BB-EB84-42D5-9CA6-B80179A585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Bodoni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odoni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Bodoni-bold.fntdata"/><Relationship Id="rId14" Type="http://schemas.openxmlformats.org/officeDocument/2006/relationships/slide" Target="slides/slide8.xml"/><Relationship Id="rId58" Type="http://schemas.openxmlformats.org/officeDocument/2006/relationships/font" Target="fonts/Bodoni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259435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259435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[5]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Clayvon, Candace. “Photos: A Guide to Your DeKalb Farmers Market.”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Ajc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The Atlanta Journal-Constitution, 4 Oct. 2018, www.ajc.com/lifestyles/photos-guide-your-dekalb-farmers-market/KtMULOtw9rd2jWnu2VlYGJ/.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8d4322a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8d4322a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[6]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Dunsford and Bradstreet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“Your DeKalb Farmers Market.”, 2020, </a:t>
            </a:r>
            <a:r>
              <a:rPr lang="en">
                <a:solidFill>
                  <a:srgbClr val="333333"/>
                </a:solidFill>
              </a:rPr>
              <a:t>www.dnb.com/business-directory/company-profiles.dekalb_farmers_market_inc.d9ef8a41494e40a06e323cb375ab5337.html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8d4322a8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8d4322a8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[7]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World Leaders in Research-Based User Experience. “Task Scenarios for Usability Testing.”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Nielsen Norman Group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www.nngroup.com/articles/task-scenarios-usability-testing/.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b259435c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b259435c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[8]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Haseltine, Opinion by William A. “A Mutation Shows Why the Coronavirus Is Such a Formidable Foe.”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Cable News Network, 13 June 2020, www.cnn.com/2020/06/12/opinions/coronavirus-mutation-increased-infectivity-haseltine/index.html.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259435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259435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b259435c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b259435c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b259435c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b259435c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259435c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259435c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259435c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259435c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b259435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b259435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[9]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www.dekalbfarmersmarket.com/people.html.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b25943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b25943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f2d5136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f2d5136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[10]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Isis Madrid. “The Female Farmer Project Chronicles the Rise of Farms Operated by Women.”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GOOD, 1 Aug. 2019, www.good.is/articles/female-farmer-project-photography-feminism.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8f2d5136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8f2d5136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www.dekalbfarmersmarket.com/index.html.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8f2d513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8f2d513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[11]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Careers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www.dekalbfarmersmarket.com/careers.html.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259435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b259435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b259435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b259435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259435c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259435c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b259435c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b259435c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b259435c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b259435c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b259435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b259435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b259435c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b259435c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b25943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b25943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259435c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259435c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259435c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259435c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8f2d5136a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8f2d5136a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8f2d5136a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8f2d5136a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8f2d5136a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8f2d5136a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8f2d5136a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8f2d5136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8f2d5136a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8f2d5136a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8f2d5136a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8f2d5136a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f2d5136a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f2d5136a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8f2d5136a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8f2d5136a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259435c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b259435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Decaturish.com. “Dear Decaturish – Your DeKalb Farmers Market and the Coronavirus.”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Decaturish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18 May 2020, decaturish.com/2020/05/dear-decaturish-your-dekalb-farmers-market-and-the-coronavirus/.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 “Seemingly Endless Fresh Produce beneath the Flags - Picture of Your Dekalb Farmers Market, Decatur.”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Tripadvisor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www.tripadvisor.com/LocationPhotoDirectLink-g34895-d1171834-i294438412-Your_Dekalb_Farmers_Market-Decatur_Georgia.html.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8f2d5136a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8f2d5136a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b259435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b259435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8f2d5136a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8f2d5136a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8f2d5136a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8f2d5136a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8d4322a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8d4322a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www.dekalbfarmersmarket.com/index.html.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8d4322a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8d4322a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www.dekalbfarmersmarket.com/index.html.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d4322a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d4322a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www.dekalbfarmersmarket.com/index.html.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8d4322a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8d4322a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www.dekalbfarmersmarket.com/index.html.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d4322a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d4322a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[4]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www.dekalbfarmersmarket.com/connect.html.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6C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6C"/>
              </a:solidFill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800"/>
              <a:buFont typeface="Bodoni"/>
              <a:buNone/>
              <a:defRPr sz="4800">
                <a:solidFill>
                  <a:srgbClr val="002F6C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Font typeface="Montserrat"/>
              <a:buNone/>
              <a:defRPr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2F6C"/>
                </a:solidFill>
              </a:defRPr>
            </a:lvl1pPr>
            <a:lvl2pPr lvl="1">
              <a:buNone/>
              <a:defRPr>
                <a:solidFill>
                  <a:srgbClr val="002F6C"/>
                </a:solidFill>
              </a:defRPr>
            </a:lvl2pPr>
            <a:lvl3pPr lvl="2">
              <a:buNone/>
              <a:defRPr>
                <a:solidFill>
                  <a:srgbClr val="002F6C"/>
                </a:solidFill>
              </a:defRPr>
            </a:lvl3pPr>
            <a:lvl4pPr lvl="3">
              <a:buNone/>
              <a:defRPr>
                <a:solidFill>
                  <a:srgbClr val="002F6C"/>
                </a:solidFill>
              </a:defRPr>
            </a:lvl4pPr>
            <a:lvl5pPr lvl="4">
              <a:buNone/>
              <a:defRPr>
                <a:solidFill>
                  <a:srgbClr val="002F6C"/>
                </a:solidFill>
              </a:defRPr>
            </a:lvl5pPr>
            <a:lvl6pPr lvl="5">
              <a:buNone/>
              <a:defRPr>
                <a:solidFill>
                  <a:srgbClr val="002F6C"/>
                </a:solidFill>
              </a:defRPr>
            </a:lvl6pPr>
            <a:lvl7pPr lvl="6">
              <a:buNone/>
              <a:defRPr>
                <a:solidFill>
                  <a:srgbClr val="002F6C"/>
                </a:solidFill>
              </a:defRPr>
            </a:lvl7pPr>
            <a:lvl8pPr lvl="7">
              <a:buNone/>
              <a:defRPr>
                <a:solidFill>
                  <a:srgbClr val="002F6C"/>
                </a:solidFill>
              </a:defRPr>
            </a:lvl8pPr>
            <a:lvl9pPr lvl="8">
              <a:buNone/>
              <a:defRPr>
                <a:solidFill>
                  <a:srgbClr val="002F6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653" l="0" r="0" t="1653"/>
          <a:stretch/>
        </p:blipFill>
        <p:spPr>
          <a:xfrm>
            <a:off x="390525" y="730325"/>
            <a:ext cx="23241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02F6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0"/>
              <a:buFont typeface="Bodoni"/>
              <a:buNone/>
              <a:defRPr sz="12000">
                <a:solidFill>
                  <a:schemeClr val="accent4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 txBox="1"/>
          <p:nvPr>
            <p:ph idx="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 txBox="1"/>
          <p:nvPr>
            <p:ph idx="3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Bodoni"/>
              <a:buNone/>
              <a:defRPr sz="4200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506425"/>
            <a:ext cx="9144000" cy="288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Char char="●"/>
              <a:defRPr>
                <a:solidFill>
                  <a:srgbClr val="002F6C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 sz="1400">
                <a:solidFill>
                  <a:srgbClr val="002F6C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 sz="1400">
                <a:solidFill>
                  <a:srgbClr val="002F6C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●"/>
              <a:defRPr>
                <a:solidFill>
                  <a:srgbClr val="002F6C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2F6C"/>
              </a:buClr>
              <a:buSzPts val="1400"/>
              <a:buChar char="○"/>
              <a:defRPr>
                <a:solidFill>
                  <a:srgbClr val="002F6C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2F6C"/>
              </a:buClr>
              <a:buSzPts val="1400"/>
              <a:buChar char="■"/>
              <a:defRPr>
                <a:solidFill>
                  <a:srgbClr val="002F6C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0" y="1506425"/>
            <a:ext cx="9144000" cy="288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Font typeface="Bodoni"/>
              <a:buNone/>
              <a:defRPr sz="6000">
                <a:latin typeface="Bodoni"/>
                <a:ea typeface="Bodoni"/>
                <a:cs typeface="Bodoni"/>
                <a:sym typeface="Bod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200"/>
              <a:buNone/>
              <a:defRPr sz="4200">
                <a:solidFill>
                  <a:srgbClr val="002F6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2F6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"/>
              <a:buChar char="●"/>
              <a:defRPr sz="1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○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■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○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■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●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Char char="○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Montserrat"/>
              <a:buChar char="■"/>
              <a:defRPr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dekalbfarmersmarket.com/" TargetMode="External"/><Relationship Id="rId4" Type="http://schemas.openxmlformats.org/officeDocument/2006/relationships/hyperlink" Target="https://docs.google.com/spreadsheets/d/1-wcJS0cv00nlBNE5jPRMaNRiIlrNHVrIZ0SZCOJf2Wk/edit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dekalbfarmersmarket.com/" TargetMode="External"/><Relationship Id="rId4" Type="http://schemas.openxmlformats.org/officeDocument/2006/relationships/hyperlink" Target="http://peachtreeroadfarmersmarket.com/" TargetMode="External"/><Relationship Id="rId5" Type="http://schemas.openxmlformats.org/officeDocument/2006/relationships/hyperlink" Target="https://cfmatl.org/eav/" TargetMode="External"/><Relationship Id="rId6" Type="http://schemas.openxmlformats.org/officeDocument/2006/relationships/hyperlink" Target="https://www.morningsidemarket.com/" TargetMode="External"/><Relationship Id="rId7" Type="http://schemas.openxmlformats.org/officeDocument/2006/relationships/hyperlink" Target="https://docs.google.com/spreadsheets/d/1-wcJS0cv00nlBNE5jPRMaNRiIlrNHVrIZ0SZCOJf2Wk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brandeis.qualtrics.com/jfe/form/SV_bwKsHxCpnxq5TuJ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4.xml"/><Relationship Id="rId5" Type="http://schemas.openxmlformats.org/officeDocument/2006/relationships/slide" Target="/ppt/slides/slide24.xml"/><Relationship Id="rId6" Type="http://schemas.openxmlformats.org/officeDocument/2006/relationships/slide" Target="/ppt/slides/slide28.xml"/><Relationship Id="rId7" Type="http://schemas.openxmlformats.org/officeDocument/2006/relationships/slide" Target="/ppt/slides/slide3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open?id=1KWXqwfGlkRjFaDVm0sy1UAdmoI1pPtGZ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HZ3rhBkNtEeKFNnrZHsI7vKhraff0UEw/view?usp=sharing" TargetMode="External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hyperlink" Target="https://share.balsamiq.com/g/4TCzCuRoDGn8x8bKkVymyQ.png" TargetMode="External"/><Relationship Id="rId5" Type="http://schemas.openxmlformats.org/officeDocument/2006/relationships/hyperlink" Target="https://share.balsamiq.com/g/tLPwooVdEFnkVcysqsDEwi.p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0" Type="http://schemas.openxmlformats.org/officeDocument/2006/relationships/hyperlink" Target="https://share.balsamiq.com/g/iBuYSJstz626EJFrp9qhUN.png" TargetMode="External"/><Relationship Id="rId9" Type="http://schemas.openxmlformats.org/officeDocument/2006/relationships/hyperlink" Target="https://share.balsamiq.com/g/sDmee9rUxWTCc6EQqWfyws.png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hyperlink" Target="https://share.balsamiq.com/g/wy6V6ycd5S4LteGams195R.png" TargetMode="External"/><Relationship Id="rId8" Type="http://schemas.openxmlformats.org/officeDocument/2006/relationships/hyperlink" Target="https://share.balsamiq.com/g/pCdJN5xdznbbWQQ1e2daH1.p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hyperlink" Target="https://drive.google.com/open?id=17t5Yclr1En5UD_5S4RyyWtw5mLdsp6aK" TargetMode="External"/><Relationship Id="rId5" Type="http://schemas.openxmlformats.org/officeDocument/2006/relationships/hyperlink" Target="https://docs.google.com/document/d/1YjapNz3xE3jv2eMF97i96Cq6rX72pZ0RMT94AYb4eks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open?id=1MkmJJNB-0tGfKl1YMJ7DcDE3k22nZAh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>
            <a:off x="402050" y="1369300"/>
            <a:ext cx="8222100" cy="16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DeKalb Farmers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3024000" y="2925275"/>
            <a:ext cx="30960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Prepared By: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Benjamin Flamm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bflamm3@brandeis.edu</a:t>
            </a:r>
            <a:endParaRPr sz="1600"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835600" y="3947375"/>
            <a:ext cx="34728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Prepared For: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David Lumerman (Professor)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dlumerman@brandeis.edu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ctrTitle"/>
          </p:nvPr>
        </p:nvSpPr>
        <p:spPr>
          <a:xfrm>
            <a:off x="1801350" y="2345250"/>
            <a:ext cx="5541300" cy="4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RUCD 101 - User Experience Design, Spring 2020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471900" y="547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 - Acquire 20% More Farmers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452325" y="1718800"/>
            <a:ext cx="8090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“Some farmers aren't willing to take a chance on a new market… Our market has been around for 25 years; we have a track record in the community. This is a market where [farmers] know they're going to sell out.” [X]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52325" y="2727350"/>
            <a:ext cx="3915900" cy="19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will we measure this objective?</a:t>
            </a:r>
            <a:endParaRPr b="1" sz="1500"/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Achieved through Project Objective - Improve Readability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Validated through surveying newly acquired sources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7897" l="0" r="0" t="7906"/>
          <a:stretch/>
        </p:blipFill>
        <p:spPr>
          <a:xfrm>
            <a:off x="5163100" y="2727362"/>
            <a:ext cx="3530898" cy="19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6175400" y="4711750"/>
            <a:ext cx="1687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Current vendor at DFM.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[5]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71900" y="547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 - Increase Revenue by 10%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55575" y="2300350"/>
            <a:ext cx="40578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will we measure this objective?</a:t>
            </a:r>
            <a:endParaRPr b="1" sz="1500"/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Achieved by attracting shoppers through updated website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Validated through surveying customers and comparing website activity on current vs. prototyped sites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75" y="2300350"/>
            <a:ext cx="4446701" cy="183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5896113" y="4134025"/>
            <a:ext cx="1687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Current statistics on DFM. [6]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71900" y="547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 - Increase Task Success Percentage by 75%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13575" y="2165550"/>
            <a:ext cx="4057800" cy="22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How will we measure this objective?</a:t>
            </a:r>
            <a:endParaRPr b="1" sz="1500"/>
          </a:p>
          <a:p>
            <a:pPr indent="-3238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Achieved through Project Objectives of Improving Readability and Navigational Structure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Validated through task-based usability testing on current vs. prototyped sites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675" y="2165525"/>
            <a:ext cx="4329077" cy="226374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6035163" y="4429275"/>
            <a:ext cx="1687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Usability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testing quote. [7]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Success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241775" y="1572550"/>
            <a:ext cx="3958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Marketing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 campaign is currently visible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Minimal social media presence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Limitations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Skewed survey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Pointed tasks in usability tests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COVID-19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Pandemic-driven recession will inevitably lead to decrease in product demand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Difficulty recruiting participants for testing and feedback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04475"/>
            <a:ext cx="4409100" cy="2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6201447" y="4743875"/>
            <a:ext cx="1305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Novel coronavirus. [8]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plan</a:t>
            </a:r>
            <a:endParaRPr/>
          </a:p>
        </p:txBody>
      </p:sp>
      <p:grpSp>
        <p:nvGrpSpPr>
          <p:cNvPr id="189" name="Google Shape;189;p27"/>
          <p:cNvGrpSpPr/>
          <p:nvPr/>
        </p:nvGrpSpPr>
        <p:grpSpPr>
          <a:xfrm>
            <a:off x="113938" y="1596239"/>
            <a:ext cx="2214600" cy="3217636"/>
            <a:chOff x="0" y="1189989"/>
            <a:chExt cx="2214600" cy="3217636"/>
          </a:xfrm>
        </p:grpSpPr>
        <p:sp>
          <p:nvSpPr>
            <p:cNvPr id="190" name="Google Shape;190;p2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Heuristic Evaluation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Perform a site analysis of the existing DFM website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Assign scores to certain features in order to measure against competitor sites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27"/>
          <p:cNvGrpSpPr/>
          <p:nvPr/>
        </p:nvGrpSpPr>
        <p:grpSpPr>
          <a:xfrm>
            <a:off x="1952263" y="1596025"/>
            <a:ext cx="2064000" cy="3217850"/>
            <a:chOff x="1838325" y="1189775"/>
            <a:chExt cx="2064000" cy="3217850"/>
          </a:xfrm>
        </p:grpSpPr>
        <p:sp>
          <p:nvSpPr>
            <p:cNvPr id="193" name="Google Shape;193;p2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Competitive Analysis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Perform site analyses of competitor and similar sites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Compare scores of competitor site features to DFM site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5" name="Google Shape;195;p27"/>
          <p:cNvGrpSpPr/>
          <p:nvPr/>
        </p:nvGrpSpPr>
        <p:grpSpPr>
          <a:xfrm>
            <a:off x="3630687" y="1596025"/>
            <a:ext cx="2064000" cy="3217850"/>
            <a:chOff x="3516750" y="1189775"/>
            <a:chExt cx="2064000" cy="3217850"/>
          </a:xfrm>
        </p:grpSpPr>
        <p:sp>
          <p:nvSpPr>
            <p:cNvPr id="196" name="Google Shape;196;p2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 Survey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Collect self-reported data on users with different backgrounds and interaction with DFM or other farmers markets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27"/>
          <p:cNvGrpSpPr/>
          <p:nvPr/>
        </p:nvGrpSpPr>
        <p:grpSpPr>
          <a:xfrm>
            <a:off x="6987962" y="1596025"/>
            <a:ext cx="2064000" cy="3217850"/>
            <a:chOff x="6874025" y="1189775"/>
            <a:chExt cx="2064000" cy="3217850"/>
          </a:xfrm>
        </p:grpSpPr>
        <p:sp>
          <p:nvSpPr>
            <p:cNvPr id="199" name="Google Shape;199;p27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Persona Generation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Define user persona key differentiators based on realistic characteristics and data retrieved from surveys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5309288" y="1596025"/>
            <a:ext cx="2064000" cy="3217850"/>
            <a:chOff x="5195350" y="1189775"/>
            <a:chExt cx="2064000" cy="3217850"/>
          </a:xfrm>
        </p:grpSpPr>
        <p:sp>
          <p:nvSpPr>
            <p:cNvPr id="202" name="Google Shape;202;p2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Target Audience Generation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Scope target audiences based on key differentiators and how they interact with farmers markets websites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- Emphasize audience relationship to project and business objectives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Evaluation</a:t>
            </a:r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471900" y="1552225"/>
            <a:ext cx="82221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existing site was evaluated on the following characteristics (followed by their respective scores):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 and Visual Design - 5 out of 18 possible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Navigation - 4 out of 18 possible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- 4 out of 12 possible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Usability - 1 out of 3 possible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Accessibility - 6 out of 15 possible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0" name="Google Shape;210;p28"/>
          <p:cNvGraphicFramePr/>
          <p:nvPr/>
        </p:nvGraphicFramePr>
        <p:xfrm>
          <a:off x="5922700" y="369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{25EE93BB-EB84-42D5-9CA6-B80179A585C1}</a:tableStyleId>
              </a:tblPr>
              <a:tblGrid>
                <a:gridCol w="1522400"/>
                <a:gridCol w="1522400"/>
              </a:tblGrid>
              <a:tr h="2079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Site Review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07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Market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DeKalb Farmers Market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Website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dekalbfarmersmarket.com/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Website Score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28"/>
          <p:cNvSpPr txBox="1"/>
          <p:nvPr/>
        </p:nvSpPr>
        <p:spPr>
          <a:xfrm>
            <a:off x="6258600" y="4691650"/>
            <a:ext cx="2535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Synopsis of site review showing overall score.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 to full site review with comments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Site Review</a:t>
            </a:r>
            <a:r>
              <a:rPr lang="en" sz="10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Analysis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471900" y="3166225"/>
            <a:ext cx="82221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Competitor sites were evaluated against the same metrics as the DFM site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resulting analyses highlighted areas of improvement and implementation possibilities for the wireframing process</a:t>
            </a:r>
            <a:endParaRPr/>
          </a:p>
        </p:txBody>
      </p:sp>
      <p:graphicFrame>
        <p:nvGraphicFramePr>
          <p:cNvPr id="219" name="Google Shape;219;p29"/>
          <p:cNvGraphicFramePr/>
          <p:nvPr/>
        </p:nvGraphicFramePr>
        <p:xfrm>
          <a:off x="206000" y="164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{25EE93BB-EB84-42D5-9CA6-B80179A585C1}</a:tableStyleId>
              </a:tblPr>
              <a:tblGrid>
                <a:gridCol w="1746400"/>
                <a:gridCol w="1746400"/>
                <a:gridCol w="1746400"/>
                <a:gridCol w="1746400"/>
                <a:gridCol w="1746400"/>
              </a:tblGrid>
              <a:tr h="255900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Site Review and Competitive Analysis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hMerge="1"/>
                <a:tc hMerge="1"/>
                <a:tc hMerge="1"/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Market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DeKalb Farmers Market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Peachtree Road Farmers Market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East Atlanta Village Farmers Market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r>
                        <a:rPr lang="en" sz="1000"/>
                        <a:t>Morningside Farmers 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Market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Website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3"/>
                        </a:rPr>
                        <a:t>dekalbfarmersmarket.com/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4"/>
                        </a:rPr>
                        <a:t>peachtreeroadfarmersmarket.com/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5"/>
                        </a:rPr>
                        <a:t>cfmatl.org/eav/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hlinkClick r:id="rId6"/>
                        </a:rPr>
                        <a:t>morningsidemarket.com/</a:t>
                      </a:r>
                      <a:endParaRPr sz="10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Website Score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54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47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</a:tbl>
          </a:graphicData>
        </a:graphic>
      </p:graphicFrame>
      <p:sp>
        <p:nvSpPr>
          <p:cNvPr id="220" name="Google Shape;220;p29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 to full competitive analysis with comments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Competitive Analysis</a:t>
            </a:r>
            <a:r>
              <a:rPr lang="en" sz="10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2614575" y="2922775"/>
            <a:ext cx="4026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Synopsis of site review showing overall scores for DFM and competitor sites.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471900" y="1919075"/>
            <a:ext cx="3992700" cy="27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Qualtrics survey was created to retrieve self-reported user data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insight into: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Types of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interactions with DFM and other farmers markets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perceptions of DFM and other markets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649" y="1834950"/>
            <a:ext cx="3685125" cy="24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 to full survey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Survey</a:t>
            </a:r>
            <a:r>
              <a:rPr lang="en" sz="10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449221" y="4293225"/>
            <a:ext cx="2857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Screenshot showing first question of created survey.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471900" y="51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Audiences - Prospective Shoppers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471900" y="1919075"/>
            <a:ext cx="5394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Differentiators: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Aware of DeKalb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 groceries from other stores/farmers markets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product quality over price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198" y="1621250"/>
            <a:ext cx="2297797" cy="30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6299800" y="4629275"/>
            <a:ext cx="254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Shoppers from PMA exploring the market. [9]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aphicFrame>
        <p:nvGraphicFramePr>
          <p:cNvPr id="78" name="Google Shape;78;p14"/>
          <p:cNvGraphicFramePr/>
          <p:nvPr/>
        </p:nvGraphicFramePr>
        <p:xfrm>
          <a:off x="0" y="1506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{25EE93BB-EB84-42D5-9CA6-B80179A585C1}</a:tableStyleId>
              </a:tblPr>
              <a:tblGrid>
                <a:gridCol w="2366825"/>
                <a:gridCol w="5378375"/>
                <a:gridCol w="1398800"/>
              </a:tblGrid>
              <a:tr h="84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2F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Introduces DeKalb Farmers Market, our team’s project and business objectives, as well as any barriers to success for redesigning their website.</a:t>
                      </a:r>
                      <a:endParaRPr sz="13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action="ppaction://hlinksldjump" r:id="rId3"/>
                        </a:rPr>
                        <a:t>Slide 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2F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Covers the overall research plan which includes:  a heuristic evaluation, competitive analysis, user survey, target audience segmentation, and user persona generation</a:t>
                      </a:r>
                      <a:endParaRPr sz="13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action="ppaction://hlinksldjump" r:id="rId4"/>
                        </a:rPr>
                        <a:t>Slide 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2F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Contains links the proposed sitemap and navigation structure as well as wireframes for both desktop and mobile website versions</a:t>
                      </a:r>
                      <a:endParaRPr sz="13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73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2F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Includes usability testing plan and script with results from usability test that was conducted</a:t>
                      </a:r>
                      <a:endParaRPr sz="13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2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2F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Addresses unanswered questions, remaining steps to gain customer buy-in, and lessons learned</a:t>
                      </a:r>
                      <a:endParaRPr sz="1300">
                        <a:solidFill>
                          <a:srgbClr val="002F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" name="Google Shape;79;p14"/>
          <p:cNvSpPr txBox="1"/>
          <p:nvPr/>
        </p:nvSpPr>
        <p:spPr>
          <a:xfrm>
            <a:off x="534275" y="2550013"/>
            <a:ext cx="1299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-260425" y="1506300"/>
            <a:ext cx="28884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0275" y="3197850"/>
            <a:ext cx="2247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 </a:t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b="1" sz="1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225" y="3989997"/>
            <a:ext cx="235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Usability Testing</a:t>
            </a:r>
            <a:endParaRPr b="1" sz="1200"/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7992850" y="3328650"/>
            <a:ext cx="890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action="ppaction://hlinksldjump" r:id="rId5"/>
              </a:rPr>
              <a:t>Slide 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7992850" y="3990000"/>
            <a:ext cx="890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action="ppaction://hlinksldjump" r:id="rId6"/>
              </a:rPr>
              <a:t>Slide 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992850" y="4598975"/>
            <a:ext cx="890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action="ppaction://hlinksldjump" r:id="rId7"/>
              </a:rPr>
              <a:t>Slide 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225" y="4629751"/>
            <a:ext cx="2357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471900" y="510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Audiences - Prospective Vendors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471900" y="1919075"/>
            <a:ext cx="5216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Differentiators: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Interested in selling at DeKalb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Experience with selling at other farmers markets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concerned with reputations of farmers markets when choosing where to sell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400" y="1828700"/>
            <a:ext cx="2669650" cy="22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6355500" y="4035600"/>
            <a:ext cx="2338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Imagined example of target vendor.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[10]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460950" y="259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Audiences - Current Shoppers</a:t>
            </a:r>
            <a:endParaRPr/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471900" y="1919075"/>
            <a:ext cx="5384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Differentiators: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Regularly buy groceries from DeKalb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Rarely interact with website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Interested in learning more about DeKalb offerings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350" y="1919075"/>
            <a:ext cx="2639125" cy="1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5856012" y="3804175"/>
            <a:ext cx="2926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Customer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exploring spice options at the market. [3]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460950" y="3115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Audiences - Job Seekers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471900" y="1919075"/>
            <a:ext cx="4744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Differentiators: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Interested in joining staff at DeKalb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Disinterested in other aspects of the market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Seeking career highlights/overview to better understand opportunities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700" y="1864150"/>
            <a:ext cx="2681600" cy="22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6488375" y="4080500"/>
            <a:ext cx="1713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Current DFM employees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. [11]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- Prospective Vendor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471900" y="1919075"/>
            <a:ext cx="3371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audiences split among group members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Emphasized concern for reputation and traditional communication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150" y="1614325"/>
            <a:ext cx="4391401" cy="31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Links to full screen user persona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Persona</a:t>
            </a:r>
            <a:r>
              <a:rPr lang="en" sz="10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5116050" y="4776850"/>
            <a:ext cx="2844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User persona created for prospective vendors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Design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Sitemap</a:t>
            </a:r>
            <a:endParaRPr/>
          </a:p>
        </p:txBody>
      </p:sp>
      <p:sp>
        <p:nvSpPr>
          <p:cNvPr id="282" name="Google Shape;282;p37"/>
          <p:cNvSpPr txBox="1"/>
          <p:nvPr/>
        </p:nvSpPr>
        <p:spPr>
          <a:xfrm>
            <a:off x="471900" y="1816425"/>
            <a:ext cx="42177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Designed to help achieve Project Objective - Improve Navigational Structure</a:t>
            </a:r>
            <a:endParaRPr sz="15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2F6C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Proposed sitemap consolidates sections from current DFM site</a:t>
            </a:r>
            <a:endParaRPr sz="1500">
              <a:solidFill>
                <a:srgbClr val="002F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2F6C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Focused on assuring users of where to locate information or complete tasks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 to navigation and sitemap proposal can be found here:  </a:t>
            </a: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Navigation and Sitemap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250" y="1641875"/>
            <a:ext cx="2504317" cy="31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6292975" y="4792200"/>
            <a:ext cx="1876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Example sitemap from proposal.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Wireframes: Desktop</a:t>
            </a:r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116375" y="1616400"/>
            <a:ext cx="3120600" cy="3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proposed navigation structure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iteration of paring down content to essential sections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Addressed any visible issues with sitemap prior to usability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650" y="1616400"/>
            <a:ext cx="5369451" cy="291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8"/>
          <p:cNvSpPr txBox="1"/>
          <p:nvPr/>
        </p:nvSpPr>
        <p:spPr>
          <a:xfrm>
            <a:off x="555200" y="1030250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Links to full wireframe images can be found here:  </a:t>
            </a: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Homepage</a:t>
            </a:r>
            <a:r>
              <a:rPr lang="en" sz="10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rgbClr val="002F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Shop Online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4978025" y="4536175"/>
            <a:ext cx="2448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Screenshot showing top-half of homepage.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Wireframes: Mobile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50" y="1847263"/>
            <a:ext cx="1752874" cy="322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4">
            <a:alphaModFix/>
          </a:blip>
          <a:srcRect b="0" l="79" r="89" t="0"/>
          <a:stretch/>
        </p:blipFill>
        <p:spPr>
          <a:xfrm>
            <a:off x="4982174" y="1847275"/>
            <a:ext cx="1752875" cy="322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5">
            <a:alphaModFix/>
          </a:blip>
          <a:srcRect b="139" l="0" r="0" t="129"/>
          <a:stretch/>
        </p:blipFill>
        <p:spPr>
          <a:xfrm>
            <a:off x="7216725" y="1847275"/>
            <a:ext cx="1752875" cy="322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049" y="1845275"/>
            <a:ext cx="1752875" cy="323245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277863" y="1516325"/>
            <a:ext cx="20751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Homepage with modal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2991025" y="1516325"/>
            <a:ext cx="10569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Homepage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5158634" y="1516325"/>
            <a:ext cx="14715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Menu expanded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7506063" y="1516325"/>
            <a:ext cx="1174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Online Store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669075" y="1087250"/>
            <a:ext cx="75828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Screenshot titles are links to full wireframe images</a:t>
            </a:r>
            <a:endParaRPr i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 Plan</a:t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77125" y="1919075"/>
            <a:ext cx="4829100" cy="30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uncovering issues in the design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usability testing plan covers logistics of the test: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Participant and environment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Tasks to be completed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testing script contains: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Facilitator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Task-based questionnaire to be conducted with participant</a:t>
            </a:r>
            <a:endParaRPr/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650" y="1606762"/>
            <a:ext cx="2716975" cy="31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Links to testing plan and script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Usability Testing Plan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Testing Script</a:t>
            </a: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6020288" y="4781350"/>
            <a:ext cx="2005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Snippet from usability testing plan.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 Results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471900" y="2976950"/>
            <a:ext cx="8463600" cy="18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expectations met with the exceptions of: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participant expected the online shopping flow to start with general departments then</a:t>
            </a:r>
            <a:r>
              <a:rPr lang="en"/>
              <a:t> subsequently</a:t>
            </a:r>
            <a:r>
              <a:rPr lang="en"/>
              <a:t> narrow down items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participant expected the Vendors component to be focused on learning about vendor offerings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471900" y="1762175"/>
            <a:ext cx="3447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was conducted in Atlanta, GA, on 9 June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4681675" y="1762163"/>
            <a:ext cx="42633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task success completion percentage of 100%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555200" y="1082625"/>
            <a:ext cx="64320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Note - Link to usability test recording can be found here: 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Usability Test Recording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342" name="Google Shape;342;p44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business initiatives does DFM have that our team is unaware of?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may be marketing or other revenue-driven campaigns that could be useful to integrate with the website redesign.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this would require a conversation with business leads and marketing team. </a:t>
            </a:r>
            <a:endParaRPr/>
          </a:p>
        </p:txBody>
      </p:sp>
      <p:sp>
        <p:nvSpPr>
          <p:cNvPr id="344" name="Google Shape;344;p44"/>
          <p:cNvSpPr txBox="1"/>
          <p:nvPr/>
        </p:nvSpPr>
        <p:spPr>
          <a:xfrm>
            <a:off x="576650" y="995175"/>
            <a:ext cx="2252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Objectives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350" name="Google Shape;350;p45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471900" y="1835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Are the features on sites of competing farmers markets what DFM and its users want?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Although other farmers market sites scored higher on the analysis, implementing their features straightaway could lead to further redesign.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Usability tests on competitor sites could prove useful in pruning features that should be avoided in the wireframing process.</a:t>
            </a:r>
            <a:endParaRPr/>
          </a:p>
        </p:txBody>
      </p:sp>
      <p:sp>
        <p:nvSpPr>
          <p:cNvPr id="352" name="Google Shape;352;p45"/>
          <p:cNvSpPr txBox="1"/>
          <p:nvPr/>
        </p:nvSpPr>
        <p:spPr>
          <a:xfrm>
            <a:off x="576650" y="995175"/>
            <a:ext cx="3999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 Review and Competitive Analysis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358" name="Google Shape;358;p46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471900" y="16467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there a primary target audience for DFM that we missed?</a:t>
            </a:r>
            <a:endParaRPr b="1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It’s difficult to ensure our team has covered the audiences that DFM is interested in based on its website alone.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By generalizing DFM to other farmers markets, we could have easily missed one.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Needs to be a discussion with DFM stakeholders about potential markets. </a:t>
            </a:r>
            <a:endParaRPr sz="2200"/>
          </a:p>
        </p:txBody>
      </p:sp>
      <p:sp>
        <p:nvSpPr>
          <p:cNvPr id="360" name="Google Shape;360;p46"/>
          <p:cNvSpPr txBox="1"/>
          <p:nvPr/>
        </p:nvSpPr>
        <p:spPr>
          <a:xfrm>
            <a:off x="576650" y="995175"/>
            <a:ext cx="3999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366" name="Google Shape;366;p47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67" name="Google Shape;367;p47"/>
          <p:cNvSpPr txBox="1"/>
          <p:nvPr>
            <p:ph idx="1" type="body"/>
          </p:nvPr>
        </p:nvSpPr>
        <p:spPr>
          <a:xfrm>
            <a:off x="471900" y="16362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should be the focus of the next design iteration?</a:t>
            </a:r>
            <a:endParaRPr b="1"/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Received great feedback from first usability test with ideas of where to proceed.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Need to conduct more tests to see if other users have similar pain points.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By collecting more data, our team can modify the usability tests.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Verify changes that need to be made to the wireframes.</a:t>
            </a:r>
            <a:endParaRPr sz="2600"/>
          </a:p>
        </p:txBody>
      </p:sp>
      <p:sp>
        <p:nvSpPr>
          <p:cNvPr id="368" name="Google Shape;368;p47"/>
          <p:cNvSpPr txBox="1"/>
          <p:nvPr/>
        </p:nvSpPr>
        <p:spPr>
          <a:xfrm>
            <a:off x="576650" y="995175"/>
            <a:ext cx="3999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Experience Design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DeKalb Farmers Market Buy-In</a:t>
            </a:r>
            <a:endParaRPr/>
          </a:p>
        </p:txBody>
      </p:sp>
      <p:sp>
        <p:nvSpPr>
          <p:cNvPr id="374" name="Google Shape;374;p48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471900" y="1615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Does the website influence people to interact with DFM?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should be collected throughout the design process to see if people are more or less likely to accomplish their tasks at DFM.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Does it make financial sense to redesign the website of DFM?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prove</a:t>
            </a:r>
            <a:r>
              <a:rPr lang="en"/>
              <a:t> financial viability of adding an e-commerce component to their site.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Verify they have the staff to develop and maintain website.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81" name="Google Shape;381;p49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would you have changed about this process?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would have begun with user research prior to developing business and project objectives.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a better understanding of current DFM users, we could have created more pointed and realistic objectives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88" name="Google Shape;388;p50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would you have done differently?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Conducted research at DFM and other markets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of COVID, user research was limited to internet sources and surveys which would have been complemented with field studies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esigned the desktop and mobile wireframes concurrently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found myself trying to fill up space in the desktop wireframe that resulted in too much content to be translated to the mobile version.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95" name="Google Shape;395;p51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396" name="Google Shape;396;p51"/>
          <p:cNvSpPr txBox="1"/>
          <p:nvPr>
            <p:ph idx="1" type="body"/>
          </p:nvPr>
        </p:nvSpPr>
        <p:spPr>
          <a:xfrm>
            <a:off x="460950" y="15838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activities would you have taken or deliverables would you have completed if you were running the project on your own?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would have focused on research and user experience design: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Surveys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Heuristic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Competitive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Low- and high-fidelity wireframes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Conducting the usability testing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Ideally, the DFM team would focus on forming target audiences, project objectives, and business objectives.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DeKalb Farmers Market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71900" y="2140200"/>
            <a:ext cx="49041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140,000 </a:t>
            </a:r>
            <a:r>
              <a:rPr lang="en" sz="1600"/>
              <a:t>sq. ft.</a:t>
            </a:r>
            <a:r>
              <a:rPr lang="en" sz="1600"/>
              <a:t> facility located east of Atlanta, Georgia, in Decatur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Began in 1977 as a produce stand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Family-owned and operated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Vendor of in-house, local, and global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549" y="1658500"/>
            <a:ext cx="2205851" cy="14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538" y="3456448"/>
            <a:ext cx="2205800" cy="14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109000" y="3066175"/>
            <a:ext cx="15921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DeKalb Farmers Market. [1]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7293925" y="4850400"/>
            <a:ext cx="1072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Inner market.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[2]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402" name="Google Shape;402;p52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403" name="Google Shape;403;p52"/>
          <p:cNvSpPr txBox="1"/>
          <p:nvPr>
            <p:ph idx="1" type="body"/>
          </p:nvPr>
        </p:nvSpPr>
        <p:spPr>
          <a:xfrm>
            <a:off x="471900" y="17829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people or roles were missing from this project?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DFM marketing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assumptions were made about how what audiences DFM is targeting.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DFM business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team constantly returned to the proposed business and project objectives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DFM would have been able to help refine these goals and prevent wasted time on designing low-priority features.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DFM development team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Having developers keeping our design team in check about what is possible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09" name="Google Shape;409;p5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Flamm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bflamm3@brandeis.edu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16" name="Google Shape;416;p54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[1] Decaturish.com. “Dear Decaturish – Your DeKalb Farmers Market and the Coronavirus.” Decaturish, 18 May 2020, decaturish.com/2020/05/dear-decaturish-your-dekalb-farmers-market-and-the-coronavirus/.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[2] “Seemingly Endless Fresh Produce beneath the Flags - Picture of Your Dekalb Farmers Market, Decatur.” Tripadvisor, www.tripadvisor.com/LocationPhotoDirectLink-g34895-d1171834-i294438412-Your_Dekalb_Farmers_Market-Decatur_Georgia.html.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[3] Home, www.dekalbfarmersmarket.com/index.html.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[4] Connect, www.dekalbfarmersmarket.com/connect.html.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[5] Clayvon, Candace. “Photos: A Guide to Your DeKalb Farmers Market.” Ajc, The Atlanta Journal-Constitution, 4 Oct. 2018, www.ajc.com/lifestyles/photos-guide-your-dekalb-farmers-market/KtMULOtw9rd2jWnu2VlYGJ/.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Continued</a:t>
            </a:r>
            <a:endParaRPr/>
          </a:p>
        </p:txBody>
      </p:sp>
      <p:sp>
        <p:nvSpPr>
          <p:cNvPr id="423" name="Google Shape;423;p55"/>
          <p:cNvSpPr txBox="1"/>
          <p:nvPr>
            <p:ph idx="4294967295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your answers.</a:t>
            </a:r>
            <a:endParaRPr/>
          </a:p>
        </p:txBody>
      </p:sp>
      <p:sp>
        <p:nvSpPr>
          <p:cNvPr id="424" name="Google Shape;424;p55"/>
          <p:cNvSpPr txBox="1"/>
          <p:nvPr>
            <p:ph idx="1" type="body"/>
          </p:nvPr>
        </p:nvSpPr>
        <p:spPr>
          <a:xfrm>
            <a:off x="471900" y="15680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[6] Dunsford and Bradstreet. “Your DeKalb Farmers Market.”, 2020, www.dnb.com/business-directory/company-profiles.dekalb_farmers_market_inc.d9ef8a41494e40a06e323cb375ab5337.html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[7] World Leaders in Research-Based User Experience. “Task Scenarios for Usability Testing.” Nielsen Norman Group, www.nngroup.com/articles/task-scenarios-usability-testing/.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[8] Haseltine, Opinion by William A. “A Mutation Shows Why the Coronavirus Is Such a Formidable Foe.” CNN, Cable News Network, 13 June 2020, www.cnn.com/2020/06/12/opinions/coronavirus-mutation-increased-infectivity-haseltine/index.html.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[9] People, www.dekalbfarmersmarket.com/people.html.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[10] Isis Madrid. “The Female Farmer Project Chronicles the Rise of Farms Operated by Women.” GOOD, GOOD, 1 Aug. 2019, www.good.is/articles/female-farmer-project-photography-feminism.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/>
              <a:t>[11] Careers, www.dekalbfarmersmarket.com/careers.html.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60950" y="464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DeKalb Farmers Market Current Website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0" y="2393400"/>
            <a:ext cx="3946800" cy="17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</a:t>
            </a:r>
            <a:r>
              <a:rPr lang="en" sz="1600"/>
              <a:t>esigned in 2014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Minimal updates to images and content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optimized for mobile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11513" r="11521" t="0"/>
          <a:stretch/>
        </p:blipFill>
        <p:spPr>
          <a:xfrm>
            <a:off x="5385125" y="2083550"/>
            <a:ext cx="3589746" cy="23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603550" y="4524850"/>
            <a:ext cx="1290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Desktop version.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[3]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087" y="2083562"/>
            <a:ext cx="1099727" cy="23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4101150" y="4524850"/>
            <a:ext cx="9417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Mobile version.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71900" y="314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- Improve Readability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71900" y="1919075"/>
            <a:ext cx="4563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DFM utilizes large blocks of text throughout the site that is overwhelming for readers.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Sub-objectives: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Pare down content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Highlight history, reputation, sourcing, and current events at DFM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125" y="1845950"/>
            <a:ext cx="2155201" cy="28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450" y="2154975"/>
            <a:ext cx="1490850" cy="14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135800" y="3581800"/>
            <a:ext cx="139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Readability statistics.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829275" y="4702400"/>
            <a:ext cx="215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Example text block from DFM site. [3]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71900" y="4875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- Improve Navigational Structure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135875" y="1854475"/>
            <a:ext cx="4154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Site has multiple menus with overlapping categories.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Sub-objectives: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Simplify navigation menus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Validate through task completion percentages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575" y="1628151"/>
            <a:ext cx="4717000" cy="3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571475" y="4629275"/>
            <a:ext cx="2155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Expanded menus on DFM site. [3]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60950" y="533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- Improve Website Desirability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71900" y="1919075"/>
            <a:ext cx="4581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DFM site has inconsistent color choices and typography.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Sub-objective: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Introduce consistent theme and branding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900" y="1737950"/>
            <a:ext cx="3786301" cy="280539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5414550" y="4543350"/>
            <a:ext cx="3063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Screenshot of DFM site showing inconsistent theme. [3]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60950" y="533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- Provide User Safety Net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71900" y="1919075"/>
            <a:ext cx="4348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DFM has contact form and other information dispersed throughout the site.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Sub-objectives: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Incorporate an FAQ page and chatbot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Make customer service information readily available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275" y="1710400"/>
            <a:ext cx="3530776" cy="31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6074050" y="4767025"/>
            <a:ext cx="16872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Contact form on DFM site. [4]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